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16"/>
  </p:notesMasterIdLst>
  <p:handoutMasterIdLst>
    <p:handoutMasterId r:id="rId17"/>
  </p:handoutMasterIdLst>
  <p:sldIdLst>
    <p:sldId id="257" r:id="rId3"/>
    <p:sldId id="309" r:id="rId4"/>
    <p:sldId id="310" r:id="rId5"/>
    <p:sldId id="282" r:id="rId6"/>
    <p:sldId id="283" r:id="rId7"/>
    <p:sldId id="285" r:id="rId8"/>
    <p:sldId id="286" r:id="rId9"/>
    <p:sldId id="287" r:id="rId10"/>
    <p:sldId id="288" r:id="rId11"/>
    <p:sldId id="290" r:id="rId12"/>
    <p:sldId id="291" r:id="rId13"/>
    <p:sldId id="292" r:id="rId14"/>
    <p:sldId id="30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89911" autoAdjust="0"/>
  </p:normalViewPr>
  <p:slideViewPr>
    <p:cSldViewPr snapToGrid="0">
      <p:cViewPr varScale="1">
        <p:scale>
          <a:sx n="114" d="100"/>
          <a:sy n="114" d="100"/>
        </p:scale>
        <p:origin x="342" y="102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4/4/2023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4/4/2023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048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304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24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73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939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002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69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896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303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46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4" name="Rectangle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5" name="Rectangle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Rectangle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7" name="Rectangle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1" name="Rectangle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E708F12-96AD-4ED4-8132-A78F5E42C1F5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763A-68EC-4ECD-9620-D9FE9CDDD622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70CBBB-D1D1-4386-A5E9-07F3477B78F3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050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0" name="Rectangle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1" name="Rectangle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2" name="Rectangle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20F09E4-6EA4-4BF3-9FC8-FF40373B88E6}" type="datetime1">
              <a:rPr lang="en-US" smtClean="0"/>
              <a:t>4/4/2023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5040842"/>
            <a:ext cx="6604000" cy="1752600"/>
          </a:xfrm>
        </p:spPr>
        <p:txBody>
          <a:bodyPr/>
          <a:lstStyle/>
          <a:p>
            <a:r>
              <a:rPr lang="sr-Latn-RS" dirty="0" smtClean="0"/>
              <a:t>dr </a:t>
            </a:r>
            <a:r>
              <a:rPr lang="sr-Latn-RS" dirty="0" err="1" smtClean="0"/>
              <a:t>Emina</a:t>
            </a:r>
            <a:r>
              <a:rPr lang="sr-Latn-RS" dirty="0" smtClean="0"/>
              <a:t> Mihajlović, red. prof.</a:t>
            </a:r>
          </a:p>
          <a:p>
            <a:r>
              <a:rPr lang="sr-Latn-RS" dirty="0" smtClean="0"/>
              <a:t>Nikola Mišić, asistent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Rad na projektnom zadatku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Proračun vremena evakuacije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107734"/>
            <a:ext cx="6604000" cy="17526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64008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 smtClean="0">
                <a:solidFill>
                  <a:schemeClr val="bg1"/>
                </a:solidFill>
              </a:rPr>
              <a:t>OAS – Zaštita na radu</a:t>
            </a:r>
            <a:endParaRPr lang="sr-Latn-RS" dirty="0" smtClean="0">
              <a:solidFill>
                <a:schemeClr val="bg1"/>
              </a:solidFill>
            </a:endParaRPr>
          </a:p>
          <a:p>
            <a:r>
              <a:rPr lang="sr-Latn-RS" dirty="0" smtClean="0">
                <a:solidFill>
                  <a:schemeClr val="bg1"/>
                </a:solidFill>
              </a:rPr>
              <a:t>Predmet: </a:t>
            </a:r>
            <a:r>
              <a:rPr lang="sr-Latn-RS" dirty="0" smtClean="0">
                <a:solidFill>
                  <a:schemeClr val="bg1"/>
                </a:solidFill>
              </a:rPr>
              <a:t>Sredstva i oprema za gašenje požara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4040" y="6424110"/>
            <a:ext cx="4328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/>
              <a:t>05.04.2023.</a:t>
            </a:r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4"/>
            <a:ext cx="10972800" cy="4350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sr-Latn-RS" sz="2000" dirty="0"/>
              <a:t>Vreme potrebno za evakuaciju iz </a:t>
            </a:r>
            <a:r>
              <a:rPr lang="sr-Latn-RS" sz="2000" b="1" u="sng" dirty="0">
                <a:solidFill>
                  <a:srgbClr val="00B0F0"/>
                </a:solidFill>
              </a:rPr>
              <a:t>objekta</a:t>
            </a:r>
            <a:endParaRPr lang="en-US" sz="2000" b="1" u="sng" dirty="0">
              <a:solidFill>
                <a:srgbClr val="00B0F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2785145"/>
            <a:ext cx="10972800" cy="39166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Latn-RS" sz="2400" dirty="0"/>
              <a:t>Vreme potrebno za evakuaciju prema maksimalnoj dužini puta:</a:t>
            </a:r>
            <a:endParaRPr lang="en-US" sz="2400" dirty="0"/>
          </a:p>
          <a:p>
            <a:pPr algn="just"/>
            <a:endParaRPr lang="sr-Latn-RS" sz="2400" dirty="0" smtClean="0"/>
          </a:p>
          <a:p>
            <a:pPr algn="just"/>
            <a:endParaRPr lang="sr-Latn-RS" sz="2400" dirty="0"/>
          </a:p>
          <a:p>
            <a:pPr algn="just"/>
            <a:endParaRPr lang="sr-Latn-RS" sz="2400" dirty="0" smtClean="0"/>
          </a:p>
          <a:p>
            <a:pPr algn="just"/>
            <a:r>
              <a:rPr lang="sr-Latn-RS" sz="2400" dirty="0" smtClean="0"/>
              <a:t>Kod </a:t>
            </a:r>
            <a:r>
              <a:rPr lang="sr-Latn-RS" sz="2400" dirty="0"/>
              <a:t>izračunavanja vremena potrebnog za savladavanje najdužeg </a:t>
            </a:r>
            <a:r>
              <a:rPr lang="sr-Latn-RS" sz="2400" dirty="0" smtClean="0"/>
              <a:t>puta do izlaza iz objekta </a:t>
            </a:r>
            <a:r>
              <a:rPr lang="sr-Latn-RS" sz="2400" i="1" dirty="0" err="1"/>
              <a:t>t</a:t>
            </a:r>
            <a:r>
              <a:rPr lang="sr-Latn-RS" sz="2400" i="1" baseline="-25000" dirty="0" err="1"/>
              <a:t>pmax</a:t>
            </a:r>
            <a:r>
              <a:rPr lang="sr-Latn-RS" sz="2400" dirty="0"/>
              <a:t> potrebno je uzeti u obzir sve vrste kretanja:</a:t>
            </a:r>
            <a:endParaRPr lang="en-US" sz="2400" dirty="0"/>
          </a:p>
          <a:p>
            <a:pPr algn="just"/>
            <a:endParaRPr lang="en-US" sz="24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7209265">
            <a:off x="1384183" y="50837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60353" y="3586293"/>
                <a:ext cx="2444452" cy="298415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𝑝𝑚𝑎𝑥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0353" y="3586293"/>
                <a:ext cx="2444452" cy="298415"/>
              </a:xfrm>
              <a:prstGeom prst="rect">
                <a:avLst/>
              </a:prstGeom>
              <a:blipFill rotWithShape="0">
                <a:blip r:embed="rId3"/>
                <a:stretch>
                  <a:fillRect l="-1990" r="-2736" b="-2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2"/>
          <p:cNvSpPr txBox="1">
            <a:spLocks/>
          </p:cNvSpPr>
          <p:nvPr/>
        </p:nvSpPr>
        <p:spPr>
          <a:xfrm>
            <a:off x="4508144" y="3391353"/>
            <a:ext cx="6532159" cy="6882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600" i="1" dirty="0" err="1"/>
              <a:t>t</a:t>
            </a:r>
            <a:r>
              <a:rPr lang="sr-Latn-RS" sz="1600" i="1" baseline="-25000" dirty="0" err="1"/>
              <a:t>max</a:t>
            </a:r>
            <a:r>
              <a:rPr lang="sr-Latn-RS" sz="1600" i="1" baseline="-25000" dirty="0"/>
              <a:t> </a:t>
            </a:r>
            <a:r>
              <a:rPr lang="sr-Latn-RS" sz="1600" dirty="0"/>
              <a:t>(min) - maksimalno vreme potrebno za napuštanje jedne prostorije, </a:t>
            </a:r>
            <a:endParaRPr lang="en-US" sz="1600" dirty="0"/>
          </a:p>
          <a:p>
            <a:pPr lvl="0"/>
            <a:r>
              <a:rPr lang="sr-Latn-RS" sz="1600" i="1" dirty="0" err="1"/>
              <a:t>t</a:t>
            </a:r>
            <a:r>
              <a:rPr lang="sr-Latn-RS" sz="1600" i="1" baseline="-25000" dirty="0" err="1"/>
              <a:t>pmax</a:t>
            </a:r>
            <a:r>
              <a:rPr lang="sr-Latn-RS" sz="1600" dirty="0"/>
              <a:t>(min) - vreme potrebno za savladavanje najdužeg puta</a:t>
            </a:r>
            <a:r>
              <a:rPr lang="sr-Latn-RS" sz="1600" dirty="0" smtClean="0"/>
              <a:t>.</a:t>
            </a:r>
            <a:endParaRPr 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560353" y="5577775"/>
                <a:ext cx="2774285" cy="567207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i="1">
                              <a:latin typeface="Cambria Math" panose="02040503050406030204" pitchFamily="18" charset="0"/>
                            </a:rPr>
                            <m:t>𝑝𝑚𝑎𝑥</m:t>
                          </m:r>
                        </m:sub>
                      </m:sSub>
                      <m:r>
                        <a:rPr lang="sr-Latn-RS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den>
                      </m:f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sr-Latn-R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r-Latn-R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R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den>
                      </m:f>
                      <m:r>
                        <a:rPr lang="sr-Latn-RS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sr-Latn-R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r-Latn-R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R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0353" y="5577775"/>
                <a:ext cx="2774285" cy="56720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2"/>
          <p:cNvSpPr txBox="1">
            <a:spLocks/>
          </p:cNvSpPr>
          <p:nvPr/>
        </p:nvSpPr>
        <p:spPr>
          <a:xfrm>
            <a:off x="4508143" y="5517231"/>
            <a:ext cx="6532159" cy="68829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>
            <a:normAutofit fontScale="85000" lnSpcReduction="2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600" dirty="0"/>
              <a:t>S</a:t>
            </a:r>
            <a:r>
              <a:rPr lang="sr-Latn-RS" sz="1600" baseline="-25000" dirty="0"/>
              <a:t>1</a:t>
            </a:r>
            <a:r>
              <a:rPr lang="sr-Latn-RS" sz="1600" dirty="0"/>
              <a:t> </a:t>
            </a:r>
            <a:r>
              <a:rPr lang="sr-Latn-RS" sz="1600" dirty="0">
                <a:sym typeface="Symbol" panose="05050102010706020507" pitchFamily="18" charset="2"/>
              </a:rPr>
              <a:t></a:t>
            </a:r>
            <a:r>
              <a:rPr lang="sr-Latn-RS" sz="1600" dirty="0"/>
              <a:t>m</a:t>
            </a:r>
            <a:r>
              <a:rPr lang="sr-Latn-RS" sz="1600" dirty="0">
                <a:sym typeface="Symbol" panose="05050102010706020507" pitchFamily="18" charset="2"/>
              </a:rPr>
              <a:t></a:t>
            </a:r>
            <a:r>
              <a:rPr lang="sr-Latn-RS" sz="1600" dirty="0"/>
              <a:t> - maksimalna dužina puta po horizontalnoj površini,</a:t>
            </a:r>
            <a:endParaRPr lang="en-US" sz="1600" dirty="0"/>
          </a:p>
          <a:p>
            <a:pPr lvl="0"/>
            <a:r>
              <a:rPr lang="sr-Latn-RS" sz="1600" dirty="0"/>
              <a:t>S</a:t>
            </a:r>
            <a:r>
              <a:rPr lang="sr-Latn-RS" sz="1600" baseline="-25000" dirty="0"/>
              <a:t>2</a:t>
            </a:r>
            <a:r>
              <a:rPr lang="sr-Latn-RS" sz="1600" dirty="0"/>
              <a:t> </a:t>
            </a:r>
            <a:r>
              <a:rPr lang="sr-Latn-RS" sz="1600" dirty="0">
                <a:sym typeface="Symbol" panose="05050102010706020507" pitchFamily="18" charset="2"/>
              </a:rPr>
              <a:t></a:t>
            </a:r>
            <a:r>
              <a:rPr lang="sr-Latn-RS" sz="1600" dirty="0"/>
              <a:t>m</a:t>
            </a:r>
            <a:r>
              <a:rPr lang="sr-Latn-RS" sz="1600" dirty="0">
                <a:sym typeface="Symbol" panose="05050102010706020507" pitchFamily="18" charset="2"/>
              </a:rPr>
              <a:t></a:t>
            </a:r>
            <a:r>
              <a:rPr lang="sr-Latn-RS" sz="1600" dirty="0"/>
              <a:t> - maksimalna dužina puta niz stepenice,</a:t>
            </a:r>
            <a:endParaRPr lang="en-US" sz="1600" dirty="0"/>
          </a:p>
          <a:p>
            <a:pPr lvl="0"/>
            <a:r>
              <a:rPr lang="sr-Latn-RS" sz="1600" dirty="0"/>
              <a:t>S</a:t>
            </a:r>
            <a:r>
              <a:rPr lang="sr-Latn-RS" sz="1600" baseline="-25000" dirty="0"/>
              <a:t>3</a:t>
            </a:r>
            <a:r>
              <a:rPr lang="sr-Latn-RS" sz="1600" dirty="0"/>
              <a:t> </a:t>
            </a:r>
            <a:r>
              <a:rPr lang="sr-Latn-RS" sz="1600" dirty="0">
                <a:sym typeface="Symbol" panose="05050102010706020507" pitchFamily="18" charset="2"/>
              </a:rPr>
              <a:t></a:t>
            </a:r>
            <a:r>
              <a:rPr lang="sr-Latn-RS" sz="1600" dirty="0"/>
              <a:t>m</a:t>
            </a:r>
            <a:r>
              <a:rPr lang="sr-Latn-RS" sz="1600" dirty="0">
                <a:sym typeface="Symbol" panose="05050102010706020507" pitchFamily="18" charset="2"/>
              </a:rPr>
              <a:t> </a:t>
            </a:r>
            <a:r>
              <a:rPr lang="sr-Latn-RS" sz="1600" dirty="0" smtClean="0"/>
              <a:t>- </a:t>
            </a:r>
            <a:r>
              <a:rPr lang="sr-Latn-RS" sz="1600" dirty="0"/>
              <a:t>maksimalna dužina puta uz stepenice.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224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4"/>
            <a:ext cx="10972800" cy="4350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sr-Latn-RS" sz="2000" dirty="0"/>
              <a:t>Vreme potrebno za evakuaciju iz </a:t>
            </a:r>
            <a:r>
              <a:rPr lang="sr-Latn-RS" sz="2000" b="1" u="sng" dirty="0">
                <a:solidFill>
                  <a:srgbClr val="00B0F0"/>
                </a:solidFill>
              </a:rPr>
              <a:t>objekta</a:t>
            </a:r>
            <a:endParaRPr lang="en-US" sz="2000" b="1" u="sng" dirty="0">
              <a:solidFill>
                <a:srgbClr val="00B0F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2785145"/>
            <a:ext cx="10972800" cy="39166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Latn-RS" sz="2000" dirty="0"/>
              <a:t>Kod određivanja dužine puta evakuacije preko stepenica uzimaju se najčešći tipovi </a:t>
            </a:r>
            <a:r>
              <a:rPr lang="sr-Latn-RS" sz="2000" dirty="0" smtClean="0"/>
              <a:t>stepeništa:</a:t>
            </a:r>
          </a:p>
          <a:p>
            <a:pPr lvl="1" algn="just"/>
            <a:r>
              <a:rPr lang="sr-Latn-RS" sz="1800" dirty="0"/>
              <a:t>Jednokrako stepenište bez </a:t>
            </a:r>
            <a:r>
              <a:rPr lang="sr-Latn-RS" sz="1800" dirty="0" err="1" smtClean="0"/>
              <a:t>međupodesta</a:t>
            </a:r>
            <a:endParaRPr lang="sr-Latn-RS" sz="1800" dirty="0" smtClean="0"/>
          </a:p>
          <a:p>
            <a:pPr lvl="1" algn="just"/>
            <a:endParaRPr lang="sr-Latn-RS" sz="1800" dirty="0"/>
          </a:p>
          <a:p>
            <a:pPr lvl="1" algn="just"/>
            <a:endParaRPr lang="sr-Latn-RS" sz="1800" dirty="0" smtClean="0"/>
          </a:p>
          <a:p>
            <a:pPr lvl="1" algn="just"/>
            <a:endParaRPr lang="sr-Latn-RS" sz="1800" dirty="0"/>
          </a:p>
          <a:p>
            <a:pPr lvl="1" algn="just"/>
            <a:endParaRPr lang="sr-Latn-RS" sz="1800" dirty="0" smtClean="0"/>
          </a:p>
          <a:p>
            <a:pPr lvl="1" algn="just"/>
            <a:endParaRPr lang="sr-Latn-RS" sz="1800" dirty="0" smtClean="0"/>
          </a:p>
          <a:p>
            <a:pPr lvl="1" algn="just"/>
            <a:r>
              <a:rPr lang="sr-Latn-RS" sz="1800" dirty="0" smtClean="0"/>
              <a:t>Dvokrako </a:t>
            </a:r>
            <a:r>
              <a:rPr lang="sr-Latn-RS" sz="1800" dirty="0"/>
              <a:t>stepenište s </a:t>
            </a:r>
            <a:r>
              <a:rPr lang="sr-Latn-RS" sz="1800" dirty="0" err="1" smtClean="0"/>
              <a:t>međupodestom</a:t>
            </a:r>
            <a:endParaRPr lang="sr-Latn-RS" sz="1800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7209265">
            <a:off x="1384183" y="50837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558793" y="3152114"/>
            <a:ext cx="5305279" cy="233250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sr-Latn-RS" sz="1800" dirty="0">
                <a:solidFill>
                  <a:srgbClr val="FF0000"/>
                </a:solidFill>
              </a:rPr>
              <a:t>Jednokrako stepenište s </a:t>
            </a:r>
            <a:r>
              <a:rPr lang="sr-Latn-RS" sz="1800" dirty="0" err="1">
                <a:solidFill>
                  <a:srgbClr val="FF0000"/>
                </a:solidFill>
              </a:rPr>
              <a:t>međupodestom</a:t>
            </a:r>
            <a:endParaRPr lang="sr-Latn-RS" sz="1800" dirty="0" smtClean="0">
              <a:solidFill>
                <a:srgbClr val="FF0000"/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 cstate="print">
            <a:lum contrast="6000"/>
            <a:grayscl/>
          </a:blip>
          <a:srcRect/>
          <a:stretch>
            <a:fillRect/>
          </a:stretch>
        </p:blipFill>
        <p:spPr bwMode="auto">
          <a:xfrm>
            <a:off x="609599" y="3829057"/>
            <a:ext cx="221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131890" y="3690557"/>
                <a:ext cx="2668038" cy="27699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𝑛h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+(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−1)∙2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90" y="3690557"/>
                <a:ext cx="2668038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826" t="-2128" r="-2511" b="-3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ontent Placeholder 2"/>
          <p:cNvSpPr txBox="1">
            <a:spLocks/>
          </p:cNvSpPr>
          <p:nvPr/>
        </p:nvSpPr>
        <p:spPr>
          <a:xfrm>
            <a:off x="3351251" y="4068224"/>
            <a:ext cx="2229316" cy="7557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200" i="1" dirty="0"/>
              <a:t>h </a:t>
            </a:r>
            <a:r>
              <a:rPr lang="sr-Latn-RS" sz="1200" dirty="0">
                <a:sym typeface="Symbol" panose="05050102010706020507" pitchFamily="18" charset="2"/>
              </a:rPr>
              <a:t></a:t>
            </a:r>
            <a:r>
              <a:rPr lang="sr-Latn-RS" sz="1200" dirty="0"/>
              <a:t>m</a:t>
            </a:r>
            <a:r>
              <a:rPr lang="sr-Latn-RS" sz="1200" dirty="0">
                <a:sym typeface="Symbol" panose="05050102010706020507" pitchFamily="18" charset="2"/>
              </a:rPr>
              <a:t></a:t>
            </a:r>
            <a:r>
              <a:rPr lang="sr-Latn-RS" sz="1200" dirty="0"/>
              <a:t> – visina stepeništa</a:t>
            </a:r>
            <a:endParaRPr lang="en-US" sz="1200" dirty="0"/>
          </a:p>
          <a:p>
            <a:pPr lvl="0"/>
            <a:r>
              <a:rPr lang="sr-Latn-RS" sz="1200" i="1" dirty="0"/>
              <a:t>b</a:t>
            </a:r>
            <a:r>
              <a:rPr lang="sr-Latn-RS" sz="1200" dirty="0"/>
              <a:t> </a:t>
            </a:r>
            <a:r>
              <a:rPr lang="sr-Latn-RS" sz="1200" dirty="0">
                <a:sym typeface="Symbol" panose="05050102010706020507" pitchFamily="18" charset="2"/>
              </a:rPr>
              <a:t></a:t>
            </a:r>
            <a:r>
              <a:rPr lang="sr-Latn-RS" sz="1200" dirty="0"/>
              <a:t>m</a:t>
            </a:r>
            <a:r>
              <a:rPr lang="sr-Latn-RS" sz="1200" dirty="0">
                <a:sym typeface="Symbol" panose="05050102010706020507" pitchFamily="18" charset="2"/>
              </a:rPr>
              <a:t></a:t>
            </a:r>
            <a:r>
              <a:rPr lang="sr-Latn-RS" sz="1200" dirty="0"/>
              <a:t> – širina stepeništa i</a:t>
            </a:r>
            <a:endParaRPr lang="en-US" sz="1200" dirty="0"/>
          </a:p>
          <a:p>
            <a:r>
              <a:rPr lang="sr-Latn-RS" sz="1200" i="1" dirty="0"/>
              <a:t>n </a:t>
            </a:r>
            <a:r>
              <a:rPr lang="sr-Latn-RS" sz="1200" dirty="0" smtClean="0"/>
              <a:t>– </a:t>
            </a:r>
            <a:r>
              <a:rPr lang="sr-Latn-RS" sz="1200" dirty="0"/>
              <a:t>broj spratova</a:t>
            </a:r>
            <a:endParaRPr lang="sr-Latn-RS" sz="1200" dirty="0" smtClean="0"/>
          </a:p>
        </p:txBody>
      </p:sp>
      <p:pic>
        <p:nvPicPr>
          <p:cNvPr id="16" name="Picture 15"/>
          <p:cNvPicPr/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1073149" y="5432797"/>
            <a:ext cx="1752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131890" y="5432797"/>
                <a:ext cx="3269421" cy="276999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+(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−1)∙2</m:t>
                      </m:r>
                      <m:r>
                        <a:rPr lang="sr-Latn-R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90" y="5432797"/>
                <a:ext cx="3269421" cy="27699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2"/>
          <p:cNvSpPr txBox="1">
            <a:spLocks/>
          </p:cNvSpPr>
          <p:nvPr/>
        </p:nvSpPr>
        <p:spPr>
          <a:xfrm>
            <a:off x="3351251" y="5861095"/>
            <a:ext cx="2789490" cy="7557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200" i="1" dirty="0"/>
              <a:t>h </a:t>
            </a:r>
            <a:r>
              <a:rPr lang="sr-Latn-RS" sz="1200" dirty="0">
                <a:sym typeface="Symbol" panose="05050102010706020507" pitchFamily="18" charset="2"/>
              </a:rPr>
              <a:t></a:t>
            </a:r>
            <a:r>
              <a:rPr lang="sr-Latn-RS" sz="1200" dirty="0"/>
              <a:t>m</a:t>
            </a:r>
            <a:r>
              <a:rPr lang="sr-Latn-RS" sz="1200" dirty="0">
                <a:sym typeface="Symbol" panose="05050102010706020507" pitchFamily="18" charset="2"/>
              </a:rPr>
              <a:t></a:t>
            </a:r>
            <a:r>
              <a:rPr lang="sr-Latn-RS" sz="1200" dirty="0"/>
              <a:t> – visina dvokrakog stepeništa</a:t>
            </a:r>
            <a:endParaRPr lang="en-US" sz="1200" dirty="0"/>
          </a:p>
          <a:p>
            <a:pPr lvl="0"/>
            <a:r>
              <a:rPr lang="sr-Latn-RS" sz="1200" i="1" dirty="0"/>
              <a:t>b</a:t>
            </a:r>
            <a:r>
              <a:rPr lang="sr-Latn-RS" sz="1200" dirty="0"/>
              <a:t> </a:t>
            </a:r>
            <a:r>
              <a:rPr lang="sr-Latn-RS" sz="1200" dirty="0">
                <a:sym typeface="Symbol" panose="05050102010706020507" pitchFamily="18" charset="2"/>
              </a:rPr>
              <a:t></a:t>
            </a:r>
            <a:r>
              <a:rPr lang="sr-Latn-RS" sz="1200" dirty="0"/>
              <a:t>m</a:t>
            </a:r>
            <a:r>
              <a:rPr lang="sr-Latn-RS" sz="1200" dirty="0">
                <a:sym typeface="Symbol" panose="05050102010706020507" pitchFamily="18" charset="2"/>
              </a:rPr>
              <a:t></a:t>
            </a:r>
            <a:r>
              <a:rPr lang="sr-Latn-RS" sz="1200" dirty="0"/>
              <a:t> – širina stepeništa i</a:t>
            </a:r>
            <a:endParaRPr lang="en-US" sz="1200" dirty="0"/>
          </a:p>
          <a:p>
            <a:r>
              <a:rPr lang="sr-Latn-RS" sz="1200" i="1" dirty="0"/>
              <a:t>n </a:t>
            </a:r>
            <a:r>
              <a:rPr lang="sr-Latn-RS" sz="1200" dirty="0" smtClean="0"/>
              <a:t>– </a:t>
            </a:r>
            <a:r>
              <a:rPr lang="sr-Latn-RS" sz="1200" dirty="0"/>
              <a:t>broj spratova</a:t>
            </a:r>
            <a:endParaRPr lang="sr-Latn-RS" sz="1200" dirty="0" smtClean="0"/>
          </a:p>
        </p:txBody>
      </p:sp>
      <p:pic>
        <p:nvPicPr>
          <p:cNvPr id="19" name="Picture 18"/>
          <p:cNvPicPr/>
          <p:nvPr/>
        </p:nvPicPr>
        <p:blipFill rotWithShape="1">
          <a:blip r:embed="rId7" cstate="print">
            <a:grayscl/>
          </a:blip>
          <a:srcRect l="11403" t="17168" b="7319"/>
          <a:stretch/>
        </p:blipFill>
        <p:spPr bwMode="auto">
          <a:xfrm>
            <a:off x="6275342" y="3829056"/>
            <a:ext cx="2357249" cy="81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8690276" y="3690557"/>
                <a:ext cx="3269421" cy="276999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+(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−1)∙2</m:t>
                      </m:r>
                      <m:r>
                        <a:rPr lang="sr-Latn-R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0276" y="3690557"/>
                <a:ext cx="3269421" cy="276999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Content Placeholder 2"/>
          <p:cNvSpPr txBox="1">
            <a:spLocks/>
          </p:cNvSpPr>
          <p:nvPr/>
        </p:nvSpPr>
        <p:spPr>
          <a:xfrm>
            <a:off x="9215051" y="4068224"/>
            <a:ext cx="2229316" cy="7557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200" i="1" dirty="0"/>
              <a:t>h </a:t>
            </a:r>
            <a:r>
              <a:rPr lang="sr-Latn-RS" sz="1200" dirty="0">
                <a:sym typeface="Symbol" panose="05050102010706020507" pitchFamily="18" charset="2"/>
              </a:rPr>
              <a:t></a:t>
            </a:r>
            <a:r>
              <a:rPr lang="sr-Latn-RS" sz="1200" dirty="0"/>
              <a:t>m</a:t>
            </a:r>
            <a:r>
              <a:rPr lang="sr-Latn-RS" sz="1200" dirty="0">
                <a:sym typeface="Symbol" panose="05050102010706020507" pitchFamily="18" charset="2"/>
              </a:rPr>
              <a:t></a:t>
            </a:r>
            <a:r>
              <a:rPr lang="sr-Latn-RS" sz="1200" dirty="0"/>
              <a:t> – visina stepeništa</a:t>
            </a:r>
            <a:endParaRPr lang="en-US" sz="1200" dirty="0"/>
          </a:p>
          <a:p>
            <a:pPr lvl="0"/>
            <a:r>
              <a:rPr lang="sr-Latn-RS" sz="1200" i="1" dirty="0"/>
              <a:t>b</a:t>
            </a:r>
            <a:r>
              <a:rPr lang="sr-Latn-RS" sz="1200" dirty="0"/>
              <a:t> </a:t>
            </a:r>
            <a:r>
              <a:rPr lang="sr-Latn-RS" sz="1200" dirty="0">
                <a:sym typeface="Symbol" panose="05050102010706020507" pitchFamily="18" charset="2"/>
              </a:rPr>
              <a:t></a:t>
            </a:r>
            <a:r>
              <a:rPr lang="sr-Latn-RS" sz="1200" dirty="0"/>
              <a:t>m</a:t>
            </a:r>
            <a:r>
              <a:rPr lang="sr-Latn-RS" sz="1200" dirty="0">
                <a:sym typeface="Symbol" panose="05050102010706020507" pitchFamily="18" charset="2"/>
              </a:rPr>
              <a:t></a:t>
            </a:r>
            <a:r>
              <a:rPr lang="sr-Latn-RS" sz="1200" dirty="0"/>
              <a:t> – širina stepeništa i</a:t>
            </a:r>
            <a:endParaRPr lang="en-US" sz="1200" dirty="0"/>
          </a:p>
          <a:p>
            <a:r>
              <a:rPr lang="sr-Latn-RS" sz="1200" i="1" dirty="0"/>
              <a:t>n </a:t>
            </a:r>
            <a:r>
              <a:rPr lang="sr-Latn-RS" sz="1200" dirty="0" smtClean="0"/>
              <a:t>– </a:t>
            </a:r>
            <a:r>
              <a:rPr lang="sr-Latn-RS" sz="1200" dirty="0"/>
              <a:t>broj spratova</a:t>
            </a:r>
            <a:endParaRPr lang="sr-Latn-RS" sz="1200" dirty="0" smtClean="0"/>
          </a:p>
        </p:txBody>
      </p:sp>
    </p:spTree>
    <p:extLst>
      <p:ext uri="{BB962C8B-B14F-4D97-AF65-F5344CB8AC3E}">
        <p14:creationId xmlns:p14="http://schemas.microsoft.com/office/powerpoint/2010/main" val="193400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4"/>
            <a:ext cx="10972800" cy="4350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sr-Latn-RS" sz="2000" dirty="0"/>
              <a:t>Vreme potrebno za evakuaciju iz </a:t>
            </a:r>
            <a:r>
              <a:rPr lang="sr-Latn-RS" sz="2000" b="1" u="sng" dirty="0">
                <a:solidFill>
                  <a:srgbClr val="00B0F0"/>
                </a:solidFill>
              </a:rPr>
              <a:t>objekta</a:t>
            </a:r>
            <a:endParaRPr lang="en-US" sz="2000" b="1" u="sng" dirty="0">
              <a:solidFill>
                <a:srgbClr val="00B0F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599" y="2785145"/>
            <a:ext cx="11372194" cy="391662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anchor="t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Latn-RS" sz="1800" dirty="0"/>
              <a:t>Izračunavanje potrebnog vremena za evakuaciju iz objekta prema propusnoj moći izlaznih </a:t>
            </a:r>
            <a:r>
              <a:rPr lang="sr-Latn-RS" sz="1800" dirty="0" smtClean="0"/>
              <a:t>vrata:</a:t>
            </a:r>
          </a:p>
          <a:p>
            <a:pPr algn="just"/>
            <a:endParaRPr lang="sr-Latn-RS" sz="1800" dirty="0"/>
          </a:p>
          <a:p>
            <a:pPr algn="just"/>
            <a:endParaRPr lang="sr-Latn-RS" sz="1800" dirty="0" smtClean="0"/>
          </a:p>
          <a:p>
            <a:pPr algn="just"/>
            <a:endParaRPr lang="sr-Latn-RS" sz="1800" dirty="0" smtClean="0"/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7209265">
            <a:off x="1384183" y="50837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079384" y="3628952"/>
            <a:ext cx="5104852" cy="7557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200" dirty="0" err="1" smtClean="0"/>
              <a:t>t</a:t>
            </a:r>
            <a:r>
              <a:rPr lang="sr-Latn-RS" sz="1200" baseline="-25000" dirty="0" err="1" smtClean="0"/>
              <a:t>min</a:t>
            </a:r>
            <a:r>
              <a:rPr lang="sr-Latn-RS" sz="1200" dirty="0" smtClean="0"/>
              <a:t> </a:t>
            </a:r>
            <a:r>
              <a:rPr lang="sr-Latn-RS" sz="1200" dirty="0"/>
              <a:t>(min) – </a:t>
            </a:r>
            <a:r>
              <a:rPr lang="sr-Latn-RS" sz="1200" dirty="0" smtClean="0"/>
              <a:t>ukupna vremena </a:t>
            </a:r>
            <a:r>
              <a:rPr lang="sr-Latn-RS" sz="1200" dirty="0"/>
              <a:t>evakuacije </a:t>
            </a:r>
            <a:r>
              <a:rPr lang="sr-Latn-RS" sz="1200" dirty="0" smtClean="0"/>
              <a:t>iz svake prostorije,</a:t>
            </a:r>
            <a:endParaRPr lang="sr-Latn-RS" sz="1200" dirty="0"/>
          </a:p>
          <a:p>
            <a:pPr lvl="0"/>
            <a:r>
              <a:rPr lang="sr-Latn-RS" sz="1200" dirty="0" smtClean="0"/>
              <a:t>N </a:t>
            </a:r>
            <a:r>
              <a:rPr lang="sr-Latn-RS" sz="1200" dirty="0"/>
              <a:t>= </a:t>
            </a:r>
            <a:r>
              <a:rPr lang="sr-Latn-RS" sz="1200" dirty="0" smtClean="0"/>
              <a:t>ukupan broj </a:t>
            </a:r>
            <a:r>
              <a:rPr lang="sr-Latn-RS" sz="1200" dirty="0"/>
              <a:t>osoba </a:t>
            </a:r>
            <a:r>
              <a:rPr lang="sr-Latn-RS" sz="1200" dirty="0" smtClean="0"/>
              <a:t>koji izlaze iz objekta,</a:t>
            </a:r>
            <a:endParaRPr lang="sr-Latn-RS" sz="1200" dirty="0"/>
          </a:p>
          <a:p>
            <a:pPr lvl="0"/>
            <a:r>
              <a:rPr lang="sr-Latn-RS" sz="1200" dirty="0" smtClean="0"/>
              <a:t>d </a:t>
            </a:r>
            <a:r>
              <a:rPr lang="sr-Latn-RS" sz="1200" dirty="0"/>
              <a:t>- </a:t>
            </a:r>
            <a:r>
              <a:rPr lang="en-US" sz="1200" dirty="0" err="1"/>
              <a:t>ukupna</a:t>
            </a:r>
            <a:r>
              <a:rPr lang="en-US" sz="1200" dirty="0"/>
              <a:t> </a:t>
            </a:r>
            <a:r>
              <a:rPr lang="en-US" sz="1200" dirty="0" err="1"/>
              <a:t>širina</a:t>
            </a:r>
            <a:r>
              <a:rPr lang="en-US" sz="1200" dirty="0"/>
              <a:t> </a:t>
            </a:r>
            <a:r>
              <a:rPr lang="en-US" sz="1200" dirty="0" err="1"/>
              <a:t>svih</a:t>
            </a:r>
            <a:r>
              <a:rPr lang="en-US" sz="1200" dirty="0"/>
              <a:t> </a:t>
            </a:r>
            <a:r>
              <a:rPr lang="en-US" sz="1200" dirty="0" err="1"/>
              <a:t>vrata</a:t>
            </a:r>
            <a:r>
              <a:rPr lang="en-US" sz="1200" dirty="0"/>
              <a:t> </a:t>
            </a:r>
            <a:endParaRPr lang="sr-Latn-R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26129" y="3671450"/>
                <a:ext cx="2418226" cy="56393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0,6∙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</m:nary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6129" y="3671450"/>
                <a:ext cx="2418226" cy="56393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512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/>
          </a:bodyPr>
          <a:lstStyle/>
          <a:p>
            <a:r>
              <a:rPr lang="sr-Latn-RS" dirty="0"/>
              <a:t>Izrada plana evakuacije i spasavanja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2724101"/>
            <a:ext cx="10972800" cy="413389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Latn-RS" sz="1600" dirty="0"/>
              <a:t>Grafički deo je sastavni deo plana. Grafički prikaz objekta po pojedinim </a:t>
            </a:r>
            <a:r>
              <a:rPr lang="sr-Latn-RS" sz="1600" dirty="0" err="1"/>
              <a:t>evakuacionim</a:t>
            </a:r>
            <a:r>
              <a:rPr lang="sr-Latn-RS" sz="1600" dirty="0"/>
              <a:t> zonama potrebno je vidljivo istaknuti u svakom delu prostora iz kog se izvodi evakuacija, odnosno u svakoj </a:t>
            </a:r>
            <a:r>
              <a:rPr lang="sr-Latn-RS" sz="1600" dirty="0" err="1"/>
              <a:t>evakuacionoj</a:t>
            </a:r>
            <a:r>
              <a:rPr lang="sr-Latn-RS" sz="1600" dirty="0"/>
              <a:t> zoni na lako uočljiva mesta. Ta mesta mogu biti ucrtana na samim nacrtima. Time je ispunjena obveza prema kojoj radnici mora da se upoznaju s planom evakuacije i </a:t>
            </a:r>
            <a:r>
              <a:rPr lang="sr-Latn-RS" sz="1600" dirty="0" smtClean="0"/>
              <a:t>spasavanja</a:t>
            </a:r>
            <a:r>
              <a:rPr lang="sr-Latn-RS" sz="1600" dirty="0"/>
              <a:t>.</a:t>
            </a:r>
            <a:endParaRPr lang="en-US" sz="16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2249424"/>
            <a:ext cx="10972800" cy="4350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anchor="ctr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b="1" u="sng" dirty="0">
                <a:solidFill>
                  <a:srgbClr val="FFFF00"/>
                </a:solidFill>
              </a:rPr>
              <a:t>Grafički deo plana evakuacije</a:t>
            </a:r>
            <a:endParaRPr lang="en-US" sz="2400" b="1" u="sng" dirty="0">
              <a:solidFill>
                <a:srgbClr val="FFFF00"/>
              </a:solidFill>
            </a:endParaRPr>
          </a:p>
        </p:txBody>
      </p:sp>
      <p:pic>
        <p:nvPicPr>
          <p:cNvPr id="6" name="Picture 5" descr="Untitled"/>
          <p:cNvPicPr/>
          <p:nvPr/>
        </p:nvPicPr>
        <p:blipFill>
          <a:blip r:embed="rId3" cstate="print">
            <a:grayscl/>
          </a:blip>
          <a:srcRect b="42995"/>
          <a:stretch>
            <a:fillRect/>
          </a:stretch>
        </p:blipFill>
        <p:spPr bwMode="auto">
          <a:xfrm>
            <a:off x="1379348" y="3800212"/>
            <a:ext cx="4375499" cy="30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Untitled2"/>
          <p:cNvPicPr/>
          <p:nvPr/>
        </p:nvPicPr>
        <p:blipFill>
          <a:blip r:embed="rId4" cstate="print">
            <a:grayscl/>
          </a:blip>
          <a:srcRect b="33156"/>
          <a:stretch>
            <a:fillRect/>
          </a:stretch>
        </p:blipFill>
        <p:spPr bwMode="auto">
          <a:xfrm>
            <a:off x="6979639" y="3800211"/>
            <a:ext cx="4018327" cy="30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277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39" y="1521116"/>
            <a:ext cx="100012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25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53" y="662730"/>
            <a:ext cx="10257505" cy="6050587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lum contrast="6000"/>
            <a:grayscl/>
          </a:blip>
          <a:srcRect/>
          <a:stretch>
            <a:fillRect/>
          </a:stretch>
        </p:blipFill>
        <p:spPr bwMode="auto">
          <a:xfrm>
            <a:off x="4462942" y="255864"/>
            <a:ext cx="1745609" cy="81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>
            <a:stCxn id="3" idx="2"/>
          </p:cNvCxnSpPr>
          <p:nvPr/>
        </p:nvCxnSpPr>
        <p:spPr>
          <a:xfrm flipH="1">
            <a:off x="4337108" y="1069596"/>
            <a:ext cx="998639" cy="69209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/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5335747" y="4359007"/>
            <a:ext cx="2072722" cy="120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4337108" y="4295163"/>
            <a:ext cx="998640" cy="66529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85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000" dirty="0"/>
              <a:t>Prema SRPS TP 21 iz 2003. godine </a:t>
            </a:r>
            <a:r>
              <a:rPr lang="sr-Latn-RS" sz="2000" u="sng" dirty="0"/>
              <a:t>prosečna brzina kretanja čoveka po ravnoj podlozi na otvorenom prostoru </a:t>
            </a:r>
            <a:r>
              <a:rPr lang="sr-Latn-RS" sz="2000" u="sng" dirty="0" smtClean="0"/>
              <a:t>je</a:t>
            </a:r>
            <a:r>
              <a:rPr lang="sr-Latn-RS" sz="2000" dirty="0" smtClean="0"/>
              <a:t>:</a:t>
            </a:r>
            <a:endParaRPr lang="en-US" sz="2000" dirty="0"/>
          </a:p>
          <a:p>
            <a:pPr lvl="1"/>
            <a:r>
              <a:rPr lang="sr-Latn-RS" sz="1800" dirty="0">
                <a:solidFill>
                  <a:srgbClr val="FF0000"/>
                </a:solidFill>
              </a:rPr>
              <a:t>1,5 m/s, odnosno </a:t>
            </a:r>
            <a:r>
              <a:rPr lang="sr-Latn-RS" sz="1800" b="1" dirty="0">
                <a:solidFill>
                  <a:srgbClr val="FF0000"/>
                </a:solidFill>
              </a:rPr>
              <a:t>90 m/min</a:t>
            </a:r>
            <a:r>
              <a:rPr lang="sr-Latn-RS" sz="1800" dirty="0">
                <a:solidFill>
                  <a:srgbClr val="FF0000"/>
                </a:solidFill>
              </a:rPr>
              <a:t> ili 5,4 km /h</a:t>
            </a:r>
            <a:r>
              <a:rPr lang="sr-Latn-RS" sz="1800" dirty="0"/>
              <a:t>. </a:t>
            </a:r>
            <a:endParaRPr lang="sr-Latn-RS" sz="1800" dirty="0" smtClean="0"/>
          </a:p>
          <a:p>
            <a:pPr lvl="0"/>
            <a:r>
              <a:rPr lang="en-US" sz="2000" dirty="0" err="1"/>
              <a:t>Međutim</a:t>
            </a:r>
            <a:r>
              <a:rPr lang="en-US" sz="2000" dirty="0"/>
              <a:t> </a:t>
            </a:r>
            <a:r>
              <a:rPr lang="en-US" sz="2000" u="sng" dirty="0" err="1"/>
              <a:t>brzina</a:t>
            </a:r>
            <a:r>
              <a:rPr lang="en-US" sz="2000" u="sng" dirty="0"/>
              <a:t> </a:t>
            </a:r>
            <a:r>
              <a:rPr lang="en-US" sz="2000" u="sng" dirty="0" err="1"/>
              <a:t>kretanja</a:t>
            </a:r>
            <a:r>
              <a:rPr lang="en-US" sz="2000" u="sng" dirty="0"/>
              <a:t> </a:t>
            </a:r>
            <a:r>
              <a:rPr lang="en-US" sz="2000" u="sng" dirty="0" err="1"/>
              <a:t>ljudi</a:t>
            </a:r>
            <a:r>
              <a:rPr lang="en-US" sz="2000" u="sng" dirty="0"/>
              <a:t> </a:t>
            </a:r>
            <a:r>
              <a:rPr lang="en-US" sz="2000" u="sng" dirty="0" err="1"/>
              <a:t>po</a:t>
            </a:r>
            <a:r>
              <a:rPr lang="en-US" sz="2000" u="sng" dirty="0"/>
              <a:t> </a:t>
            </a:r>
            <a:r>
              <a:rPr lang="en-US" sz="2000" u="sng" dirty="0" err="1"/>
              <a:t>horizontalnoj</a:t>
            </a:r>
            <a:r>
              <a:rPr lang="en-US" sz="2000" u="sng" dirty="0"/>
              <a:t> </a:t>
            </a:r>
            <a:r>
              <a:rPr lang="en-US" sz="2000" u="sng" dirty="0" err="1"/>
              <a:t>površini</a:t>
            </a:r>
            <a:r>
              <a:rPr lang="en-US" sz="2000" u="sng" dirty="0"/>
              <a:t> u </a:t>
            </a:r>
            <a:r>
              <a:rPr lang="en-US" sz="2000" u="sng" dirty="0" err="1"/>
              <a:t>zatvorenim</a:t>
            </a:r>
            <a:r>
              <a:rPr lang="en-US" sz="2000" u="sng" dirty="0"/>
              <a:t> </a:t>
            </a:r>
            <a:r>
              <a:rPr lang="en-US" sz="2000" u="sng" dirty="0" err="1"/>
              <a:t>prostorijama</a:t>
            </a:r>
            <a:r>
              <a:rPr lang="en-US" sz="2000" u="sng" dirty="0"/>
              <a:t> </a:t>
            </a:r>
            <a:r>
              <a:rPr lang="en-US" sz="2000" u="sng" dirty="0" err="1"/>
              <a:t>gde</a:t>
            </a:r>
            <a:r>
              <a:rPr lang="en-US" sz="2000" u="sng" dirty="0"/>
              <a:t> je </a:t>
            </a:r>
            <a:r>
              <a:rPr lang="en-US" sz="2000" u="sng" dirty="0" err="1"/>
              <a:t>prisutan</a:t>
            </a:r>
            <a:r>
              <a:rPr lang="en-US" sz="2000" u="sng" dirty="0"/>
              <a:t> </a:t>
            </a:r>
            <a:r>
              <a:rPr lang="en-US" sz="2000" u="sng" dirty="0" err="1"/>
              <a:t>veći</a:t>
            </a:r>
            <a:r>
              <a:rPr lang="en-US" sz="2000" u="sng" dirty="0"/>
              <a:t> </a:t>
            </a:r>
            <a:r>
              <a:rPr lang="en-US" sz="2000" u="sng" dirty="0" err="1"/>
              <a:t>broj</a:t>
            </a:r>
            <a:r>
              <a:rPr lang="en-US" sz="2000" u="sng" dirty="0"/>
              <a:t> </a:t>
            </a:r>
            <a:r>
              <a:rPr lang="en-US" sz="2000" u="sng" dirty="0" err="1"/>
              <a:t>ljudi</a:t>
            </a:r>
            <a:r>
              <a:rPr lang="en-US" sz="2000" u="sng" dirty="0"/>
              <a:t> je </a:t>
            </a:r>
            <a:r>
              <a:rPr lang="en-US" sz="2000" u="sng" dirty="0" err="1"/>
              <a:t>znatno</a:t>
            </a:r>
            <a:r>
              <a:rPr lang="en-US" sz="2000" u="sng" dirty="0"/>
              <a:t> </a:t>
            </a:r>
            <a:r>
              <a:rPr lang="en-US" sz="2000" u="sng" dirty="0" err="1"/>
              <a:t>manja</a:t>
            </a:r>
            <a:r>
              <a:rPr lang="en-US" sz="2000" dirty="0"/>
              <a:t>. </a:t>
            </a:r>
            <a:r>
              <a:rPr lang="en-US" sz="2000" dirty="0" err="1"/>
              <a:t>Prema</a:t>
            </a:r>
            <a:r>
              <a:rPr lang="en-US" sz="2000" dirty="0"/>
              <a:t> NFPA 101 </a:t>
            </a:r>
            <a:r>
              <a:rPr lang="en-US" sz="2000" dirty="0" err="1"/>
              <a:t>standardu</a:t>
            </a:r>
            <a:r>
              <a:rPr lang="en-US" sz="2000" dirty="0"/>
              <a:t> </a:t>
            </a:r>
            <a:r>
              <a:rPr lang="en-US" sz="2000" dirty="0" err="1"/>
              <a:t>ona</a:t>
            </a:r>
            <a:r>
              <a:rPr lang="en-US" sz="2000" dirty="0"/>
              <a:t> </a:t>
            </a:r>
            <a:r>
              <a:rPr lang="en-US" sz="2000" dirty="0" err="1" smtClean="0"/>
              <a:t>iznosi</a:t>
            </a:r>
            <a:r>
              <a:rPr lang="en-US" sz="2000" dirty="0" smtClean="0"/>
              <a:t>:</a:t>
            </a:r>
            <a:endParaRPr lang="en-US" sz="2000" dirty="0"/>
          </a:p>
          <a:p>
            <a:pPr lvl="1"/>
            <a:r>
              <a:rPr lang="en-US" sz="1800" dirty="0" err="1" smtClean="0"/>
              <a:t>prosečna</a:t>
            </a:r>
            <a:r>
              <a:rPr lang="en-US" sz="1800" dirty="0" smtClean="0"/>
              <a:t> </a:t>
            </a:r>
            <a:r>
              <a:rPr lang="en-US" sz="1800" u="sng" dirty="0" err="1"/>
              <a:t>brzina</a:t>
            </a:r>
            <a:r>
              <a:rPr lang="en-US" sz="1800" u="sng" dirty="0"/>
              <a:t> </a:t>
            </a:r>
            <a:r>
              <a:rPr lang="en-US" sz="1800" u="sng" dirty="0" err="1"/>
              <a:t>kretanja</a:t>
            </a:r>
            <a:r>
              <a:rPr lang="en-US" sz="1800" u="sng" dirty="0"/>
              <a:t> </a:t>
            </a:r>
            <a:r>
              <a:rPr lang="en-US" sz="1800" u="sng" dirty="0" err="1"/>
              <a:t>zdravih</a:t>
            </a:r>
            <a:r>
              <a:rPr lang="en-US" sz="1800" u="sng" dirty="0"/>
              <a:t> </a:t>
            </a:r>
            <a:r>
              <a:rPr lang="en-US" sz="1800" u="sng" dirty="0" err="1"/>
              <a:t>osoba</a:t>
            </a:r>
            <a:r>
              <a:rPr lang="en-US" sz="1800" u="sng" dirty="0"/>
              <a:t> </a:t>
            </a:r>
            <a:r>
              <a:rPr lang="en-US" sz="1800" u="sng" dirty="0" err="1"/>
              <a:t>po</a:t>
            </a:r>
            <a:r>
              <a:rPr lang="en-US" sz="1800" u="sng" dirty="0"/>
              <a:t> </a:t>
            </a:r>
            <a:r>
              <a:rPr lang="en-US" sz="1800" u="sng" dirty="0" err="1"/>
              <a:t>horizontalnoj</a:t>
            </a:r>
            <a:r>
              <a:rPr lang="en-US" sz="1800" u="sng" dirty="0"/>
              <a:t> </a:t>
            </a:r>
            <a:r>
              <a:rPr lang="en-US" sz="1800" u="sng" dirty="0" err="1"/>
              <a:t>površini</a:t>
            </a:r>
            <a:r>
              <a:rPr lang="en-US" sz="1800" u="sng" dirty="0"/>
              <a:t> </a:t>
            </a:r>
            <a:r>
              <a:rPr lang="en-US" sz="1800" dirty="0" err="1"/>
              <a:t>iznosi</a:t>
            </a:r>
            <a:r>
              <a:rPr lang="en-US" sz="1800" dirty="0"/>
              <a:t> </a:t>
            </a:r>
            <a:r>
              <a:rPr lang="en-US" sz="1800" dirty="0" err="1">
                <a:solidFill>
                  <a:srgbClr val="FF0000"/>
                </a:solidFill>
              </a:rPr>
              <a:t>Vh</a:t>
            </a:r>
            <a:r>
              <a:rPr lang="en-US" sz="1800" dirty="0">
                <a:solidFill>
                  <a:srgbClr val="FF0000"/>
                </a:solidFill>
              </a:rPr>
              <a:t> = 1,2 m/s </a:t>
            </a:r>
            <a:r>
              <a:rPr lang="en-US" sz="1800" dirty="0" err="1">
                <a:solidFill>
                  <a:srgbClr val="FF0000"/>
                </a:solidFill>
              </a:rPr>
              <a:t>ili</a:t>
            </a:r>
            <a:r>
              <a:rPr lang="en-US" sz="1800" dirty="0">
                <a:solidFill>
                  <a:srgbClr val="FF0000"/>
                </a:solidFill>
              </a:rPr>
              <a:t> 72 m/min</a:t>
            </a:r>
            <a:r>
              <a:rPr lang="en-US" sz="1800" dirty="0"/>
              <a:t>, </a:t>
            </a:r>
            <a:r>
              <a:rPr lang="en-US" sz="1800" dirty="0" err="1"/>
              <a:t>ali</a:t>
            </a:r>
            <a:r>
              <a:rPr lang="en-US" sz="1800" dirty="0"/>
              <a:t> </a:t>
            </a:r>
            <a:r>
              <a:rPr lang="en-US" sz="1800" dirty="0" err="1"/>
              <a:t>kod</a:t>
            </a:r>
            <a:r>
              <a:rPr lang="en-US" sz="1800" dirty="0"/>
              <a:t> </a:t>
            </a:r>
            <a:r>
              <a:rPr lang="en-US" sz="1800" u="sng" dirty="0" err="1"/>
              <a:t>gužve</a:t>
            </a:r>
            <a:r>
              <a:rPr lang="en-US" sz="1800" u="sng" dirty="0"/>
              <a:t> </a:t>
            </a:r>
            <a:r>
              <a:rPr lang="en-US" sz="1800" u="sng" dirty="0" err="1"/>
              <a:t>ili</a:t>
            </a:r>
            <a:r>
              <a:rPr lang="en-US" sz="1800" u="sng" dirty="0"/>
              <a:t> </a:t>
            </a:r>
            <a:r>
              <a:rPr lang="en-US" sz="1800" u="sng" dirty="0" err="1"/>
              <a:t>panike</a:t>
            </a:r>
            <a:r>
              <a:rPr lang="en-US" sz="1800" u="sng" dirty="0"/>
              <a:t> </a:t>
            </a:r>
            <a:r>
              <a:rPr lang="en-US" sz="1800" dirty="0" err="1"/>
              <a:t>kakva</a:t>
            </a:r>
            <a:r>
              <a:rPr lang="en-US" sz="1800" dirty="0"/>
              <a:t> se </a:t>
            </a:r>
            <a:r>
              <a:rPr lang="en-US" sz="1800" dirty="0" err="1"/>
              <a:t>javlja</a:t>
            </a:r>
            <a:r>
              <a:rPr lang="en-US" sz="1800" dirty="0"/>
              <a:t> </a:t>
            </a:r>
            <a:r>
              <a:rPr lang="en-US" sz="1800" dirty="0" err="1"/>
              <a:t>pri</a:t>
            </a:r>
            <a:r>
              <a:rPr lang="en-US" sz="1800" dirty="0"/>
              <a:t> </a:t>
            </a:r>
            <a:r>
              <a:rPr lang="en-US" sz="1800" dirty="0" err="1"/>
              <a:t>evakuaciji</a:t>
            </a:r>
            <a:r>
              <a:rPr lang="en-US" sz="1800" dirty="0"/>
              <a:t> ova </a:t>
            </a:r>
            <a:r>
              <a:rPr lang="en-US" sz="1800" dirty="0" err="1"/>
              <a:t>brzina</a:t>
            </a:r>
            <a:r>
              <a:rPr lang="en-US" sz="1800" dirty="0"/>
              <a:t> </a:t>
            </a:r>
            <a:r>
              <a:rPr lang="en-US" sz="1800" dirty="0" err="1"/>
              <a:t>može</a:t>
            </a:r>
            <a:r>
              <a:rPr lang="en-US" sz="1800" dirty="0"/>
              <a:t> da se </a:t>
            </a:r>
            <a:r>
              <a:rPr lang="en-US" sz="1800" dirty="0" err="1"/>
              <a:t>smanji</a:t>
            </a:r>
            <a:r>
              <a:rPr lang="en-US" sz="1800" dirty="0"/>
              <a:t> </a:t>
            </a:r>
            <a:r>
              <a:rPr lang="en-US" sz="1800" dirty="0" err="1"/>
              <a:t>na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FF0000"/>
                </a:solidFill>
              </a:rPr>
              <a:t>0,75 m/s </a:t>
            </a:r>
            <a:r>
              <a:rPr lang="en-US" sz="1800" dirty="0" err="1">
                <a:solidFill>
                  <a:srgbClr val="FF0000"/>
                </a:solidFill>
              </a:rPr>
              <a:t>ili</a:t>
            </a:r>
            <a:r>
              <a:rPr lang="en-US" sz="1800" dirty="0">
                <a:solidFill>
                  <a:srgbClr val="FF0000"/>
                </a:solidFill>
              </a:rPr>
              <a:t> 45 m/min</a:t>
            </a:r>
            <a:r>
              <a:rPr lang="en-US" sz="1800" dirty="0"/>
              <a:t>.</a:t>
            </a:r>
          </a:p>
          <a:p>
            <a:pPr lvl="1"/>
            <a:r>
              <a:rPr lang="en-US" sz="1800" dirty="0" err="1" smtClean="0"/>
              <a:t>prosečna</a:t>
            </a:r>
            <a:r>
              <a:rPr lang="en-US" sz="1800" dirty="0" smtClean="0"/>
              <a:t> </a:t>
            </a:r>
            <a:r>
              <a:rPr lang="en-US" sz="1800" dirty="0" err="1"/>
              <a:t>brzina</a:t>
            </a:r>
            <a:r>
              <a:rPr lang="en-US" sz="1800" dirty="0"/>
              <a:t> </a:t>
            </a:r>
            <a:r>
              <a:rPr lang="en-US" sz="1800" dirty="0" err="1"/>
              <a:t>kretanja</a:t>
            </a:r>
            <a:r>
              <a:rPr lang="en-US" sz="1800" dirty="0"/>
              <a:t> </a:t>
            </a:r>
            <a:r>
              <a:rPr lang="en-US" sz="1800" dirty="0" err="1"/>
              <a:t>zdravih</a:t>
            </a:r>
            <a:r>
              <a:rPr lang="en-US" sz="1800" dirty="0"/>
              <a:t> </a:t>
            </a:r>
            <a:r>
              <a:rPr lang="en-US" sz="1800" dirty="0" err="1"/>
              <a:t>osoba</a:t>
            </a:r>
            <a:r>
              <a:rPr lang="en-US" sz="1800" dirty="0"/>
              <a:t> </a:t>
            </a:r>
            <a:r>
              <a:rPr lang="en-US" sz="1800" u="sng" dirty="0" err="1"/>
              <a:t>niz</a:t>
            </a:r>
            <a:r>
              <a:rPr lang="en-US" sz="1800" u="sng" dirty="0"/>
              <a:t> </a:t>
            </a:r>
            <a:r>
              <a:rPr lang="en-US" sz="1800" u="sng" dirty="0" err="1"/>
              <a:t>stepenice</a:t>
            </a:r>
            <a:r>
              <a:rPr lang="en-US" sz="1800" u="sng" dirty="0"/>
              <a:t> </a:t>
            </a:r>
            <a:r>
              <a:rPr lang="en-US" sz="1800" dirty="0" err="1"/>
              <a:t>iznosi</a:t>
            </a:r>
            <a:r>
              <a:rPr lang="en-US" sz="1800" dirty="0"/>
              <a:t> </a:t>
            </a:r>
            <a:r>
              <a:rPr lang="en-US" sz="1800" dirty="0" err="1">
                <a:solidFill>
                  <a:srgbClr val="FF0000"/>
                </a:solidFill>
              </a:rPr>
              <a:t>Vns</a:t>
            </a:r>
            <a:r>
              <a:rPr lang="en-US" sz="1800" dirty="0">
                <a:solidFill>
                  <a:srgbClr val="FF0000"/>
                </a:solidFill>
              </a:rPr>
              <a:t> = 10 m/min</a:t>
            </a:r>
            <a:r>
              <a:rPr lang="en-US" sz="1800" dirty="0"/>
              <a:t>,</a:t>
            </a:r>
          </a:p>
          <a:p>
            <a:pPr lvl="1"/>
            <a:r>
              <a:rPr lang="en-US" sz="1800" dirty="0" err="1" smtClean="0"/>
              <a:t>prosečna</a:t>
            </a:r>
            <a:r>
              <a:rPr lang="en-US" sz="1800" dirty="0" smtClean="0"/>
              <a:t> </a:t>
            </a:r>
            <a:r>
              <a:rPr lang="en-US" sz="1800" dirty="0" err="1"/>
              <a:t>brzina</a:t>
            </a:r>
            <a:r>
              <a:rPr lang="en-US" sz="1800" dirty="0"/>
              <a:t> </a:t>
            </a:r>
            <a:r>
              <a:rPr lang="en-US" sz="1800" dirty="0" err="1"/>
              <a:t>kretanja</a:t>
            </a:r>
            <a:r>
              <a:rPr lang="en-US" sz="1800" dirty="0"/>
              <a:t> </a:t>
            </a:r>
            <a:r>
              <a:rPr lang="en-US" sz="1800" dirty="0" err="1"/>
              <a:t>zdravih</a:t>
            </a:r>
            <a:r>
              <a:rPr lang="en-US" sz="1800" dirty="0"/>
              <a:t> </a:t>
            </a:r>
            <a:r>
              <a:rPr lang="en-US" sz="1800" dirty="0" err="1"/>
              <a:t>osoba</a:t>
            </a:r>
            <a:r>
              <a:rPr lang="en-US" sz="1800" dirty="0"/>
              <a:t> </a:t>
            </a:r>
            <a:r>
              <a:rPr lang="en-US" sz="1800" u="sng" dirty="0" err="1"/>
              <a:t>uz</a:t>
            </a:r>
            <a:r>
              <a:rPr lang="en-US" sz="1800" u="sng" dirty="0"/>
              <a:t> </a:t>
            </a:r>
            <a:r>
              <a:rPr lang="en-US" sz="1800" u="sng" dirty="0" err="1"/>
              <a:t>stepenice</a:t>
            </a:r>
            <a:r>
              <a:rPr lang="en-US" sz="1800" u="sng" dirty="0"/>
              <a:t> </a:t>
            </a:r>
            <a:r>
              <a:rPr lang="en-US" sz="1800" dirty="0" err="1"/>
              <a:t>iznosi</a:t>
            </a:r>
            <a:r>
              <a:rPr lang="en-US" sz="1800" dirty="0"/>
              <a:t> </a:t>
            </a:r>
            <a:r>
              <a:rPr lang="en-US" sz="1800" dirty="0" err="1">
                <a:solidFill>
                  <a:srgbClr val="FF0000"/>
                </a:solidFill>
              </a:rPr>
              <a:t>Vus</a:t>
            </a:r>
            <a:r>
              <a:rPr lang="en-US" sz="1800" dirty="0">
                <a:solidFill>
                  <a:srgbClr val="FF0000"/>
                </a:solidFill>
              </a:rPr>
              <a:t> = 8 m/min</a:t>
            </a:r>
            <a:r>
              <a:rPr lang="en-US" sz="1800" dirty="0"/>
              <a:t>.</a:t>
            </a:r>
          </a:p>
          <a:p>
            <a:pPr lvl="0"/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92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err="1"/>
              <a:t>Širina</a:t>
            </a:r>
            <a:r>
              <a:rPr lang="en-US" sz="2400" dirty="0"/>
              <a:t> </a:t>
            </a:r>
            <a:r>
              <a:rPr lang="en-US" sz="2400" dirty="0" err="1"/>
              <a:t>izlaznih</a:t>
            </a:r>
            <a:r>
              <a:rPr lang="en-US" sz="2400" dirty="0"/>
              <a:t> </a:t>
            </a:r>
            <a:r>
              <a:rPr lang="en-US" sz="2400" dirty="0" err="1"/>
              <a:t>puteva</a:t>
            </a:r>
            <a:r>
              <a:rPr lang="en-US" sz="2400" dirty="0"/>
              <a:t> </a:t>
            </a:r>
            <a:r>
              <a:rPr lang="en-US" sz="2400" dirty="0" err="1"/>
              <a:t>utvrđena</a:t>
            </a:r>
            <a:r>
              <a:rPr lang="en-US" sz="2400" dirty="0"/>
              <a:t> je </a:t>
            </a:r>
            <a:r>
              <a:rPr lang="en-US" sz="2400" dirty="0" err="1"/>
              <a:t>prema</a:t>
            </a:r>
            <a:r>
              <a:rPr lang="en-US" sz="2400" dirty="0"/>
              <a:t> </a:t>
            </a:r>
            <a:r>
              <a:rPr lang="en-US" sz="2400" dirty="0" err="1"/>
              <a:t>broju</a:t>
            </a:r>
            <a:r>
              <a:rPr lang="en-US" sz="2400" dirty="0"/>
              <a:t> </a:t>
            </a:r>
            <a:r>
              <a:rPr lang="en-US" sz="2400" dirty="0" err="1"/>
              <a:t>osoba</a:t>
            </a:r>
            <a:r>
              <a:rPr lang="en-US" sz="2400" dirty="0"/>
              <a:t> </a:t>
            </a:r>
            <a:r>
              <a:rPr lang="en-US" sz="2400" dirty="0" err="1"/>
              <a:t>koje</a:t>
            </a:r>
            <a:r>
              <a:rPr lang="en-US" sz="2400" dirty="0"/>
              <a:t> se </a:t>
            </a:r>
            <a:r>
              <a:rPr lang="en-US" sz="2400" dirty="0" err="1"/>
              <a:t>evakuišu</a:t>
            </a:r>
            <a:r>
              <a:rPr lang="en-US" sz="2400" dirty="0"/>
              <a:t>, </a:t>
            </a:r>
            <a:r>
              <a:rPr lang="en-US" sz="2400" dirty="0" err="1"/>
              <a:t>i</a:t>
            </a:r>
            <a:r>
              <a:rPr lang="en-US" sz="2400" dirty="0"/>
              <a:t> to: </a:t>
            </a:r>
            <a:r>
              <a:rPr lang="en-US" sz="2400" dirty="0" err="1"/>
              <a:t>prema</a:t>
            </a:r>
            <a:r>
              <a:rPr lang="en-US" sz="2400" dirty="0"/>
              <a:t> </a:t>
            </a:r>
            <a:r>
              <a:rPr lang="en-US" sz="2400" dirty="0" err="1"/>
              <a:t>fizičkom</a:t>
            </a:r>
            <a:r>
              <a:rPr lang="en-US" sz="2400" dirty="0"/>
              <a:t> </a:t>
            </a:r>
            <a:r>
              <a:rPr lang="en-US" sz="2400" dirty="0" err="1"/>
              <a:t>stanju</a:t>
            </a:r>
            <a:r>
              <a:rPr lang="en-US" sz="2400" dirty="0"/>
              <a:t> </a:t>
            </a:r>
            <a:r>
              <a:rPr lang="en-US" sz="2400" dirty="0" err="1"/>
              <a:t>osobe</a:t>
            </a:r>
            <a:r>
              <a:rPr lang="en-US" sz="2400" dirty="0"/>
              <a:t> (</a:t>
            </a:r>
            <a:r>
              <a:rPr lang="en-US" sz="2400" dirty="0" err="1"/>
              <a:t>zdrava</a:t>
            </a:r>
            <a:r>
              <a:rPr lang="en-US" sz="2400" dirty="0"/>
              <a:t>, </a:t>
            </a:r>
            <a:r>
              <a:rPr lang="en-US" sz="2400" dirty="0" err="1"/>
              <a:t>povređena</a:t>
            </a:r>
            <a:r>
              <a:rPr lang="en-US" sz="2400" dirty="0"/>
              <a:t>, </a:t>
            </a:r>
            <a:r>
              <a:rPr lang="en-US" sz="2400" dirty="0" err="1"/>
              <a:t>invalidna</a:t>
            </a:r>
            <a:r>
              <a:rPr lang="en-US" sz="2400" dirty="0"/>
              <a:t> </a:t>
            </a:r>
            <a:r>
              <a:rPr lang="en-US" sz="2400" dirty="0" err="1"/>
              <a:t>osoba</a:t>
            </a:r>
            <a:r>
              <a:rPr lang="en-US" sz="2400" dirty="0"/>
              <a:t>)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odeći</a:t>
            </a:r>
            <a:r>
              <a:rPr lang="en-US" sz="2400" dirty="0"/>
              <a:t> </a:t>
            </a:r>
            <a:r>
              <a:rPr lang="en-US" sz="2400" dirty="0" err="1"/>
              <a:t>koju</a:t>
            </a:r>
            <a:r>
              <a:rPr lang="en-US" sz="2400" dirty="0"/>
              <a:t> nose (</a:t>
            </a:r>
            <a:r>
              <a:rPr lang="en-US" sz="2400" dirty="0" err="1"/>
              <a:t>zimska</a:t>
            </a:r>
            <a:r>
              <a:rPr lang="en-US" sz="2400" dirty="0"/>
              <a:t>, </a:t>
            </a:r>
            <a:r>
              <a:rPr lang="en-US" sz="2400" dirty="0" err="1"/>
              <a:t>letnja</a:t>
            </a:r>
            <a:r>
              <a:rPr lang="en-US" sz="2400" dirty="0"/>
              <a:t>). </a:t>
            </a:r>
            <a:r>
              <a:rPr lang="en-US" sz="2400" dirty="0" err="1"/>
              <a:t>Tako</a:t>
            </a:r>
            <a:r>
              <a:rPr lang="en-US" sz="2400" dirty="0" smtClean="0"/>
              <a:t>:</a:t>
            </a:r>
            <a:endParaRPr lang="sr-Latn-RS" sz="2400" dirty="0" smtClean="0"/>
          </a:p>
          <a:p>
            <a:pPr lvl="1"/>
            <a:r>
              <a:rPr lang="en-US" sz="2000" dirty="0" err="1" smtClean="0"/>
              <a:t>zdravoj</a:t>
            </a:r>
            <a:r>
              <a:rPr lang="en-US" sz="2000" dirty="0" smtClean="0"/>
              <a:t> </a:t>
            </a:r>
            <a:r>
              <a:rPr lang="en-US" sz="2000" dirty="0" err="1"/>
              <a:t>osobi</a:t>
            </a:r>
            <a:r>
              <a:rPr lang="en-US" sz="2000" dirty="0"/>
              <a:t> </a:t>
            </a:r>
            <a:r>
              <a:rPr lang="en-US" sz="2000" dirty="0" err="1"/>
              <a:t>treba</a:t>
            </a:r>
            <a:r>
              <a:rPr lang="en-US" sz="2000" dirty="0"/>
              <a:t> </a:t>
            </a:r>
            <a:r>
              <a:rPr lang="en-US" sz="2000" dirty="0" err="1"/>
              <a:t>širina</a:t>
            </a:r>
            <a:r>
              <a:rPr lang="en-US" sz="2000" dirty="0"/>
              <a:t> </a:t>
            </a:r>
            <a:r>
              <a:rPr lang="en-US" sz="2000" dirty="0" err="1"/>
              <a:t>izlaza</a:t>
            </a:r>
            <a:r>
              <a:rPr lang="en-US" sz="2000" dirty="0"/>
              <a:t> od </a:t>
            </a:r>
            <a:r>
              <a:rPr lang="en-US" sz="2000" dirty="0" err="1"/>
              <a:t>minimalno</a:t>
            </a:r>
            <a:r>
              <a:rPr lang="en-US" sz="2000" dirty="0"/>
              <a:t> 560 mm, </a:t>
            </a:r>
          </a:p>
          <a:p>
            <a:pPr lvl="1"/>
            <a:r>
              <a:rPr lang="en-US" sz="2000" dirty="0" err="1" smtClean="0"/>
              <a:t>osobi</a:t>
            </a:r>
            <a:r>
              <a:rPr lang="en-US" sz="2000" dirty="0" smtClean="0"/>
              <a:t> </a:t>
            </a:r>
            <a:r>
              <a:rPr lang="en-US" sz="2000" dirty="0"/>
              <a:t>u </a:t>
            </a:r>
            <a:r>
              <a:rPr lang="en-US" sz="2000" dirty="0" err="1"/>
              <a:t>invalidskim</a:t>
            </a:r>
            <a:r>
              <a:rPr lang="en-US" sz="2000" dirty="0"/>
              <a:t> </a:t>
            </a:r>
            <a:r>
              <a:rPr lang="en-US" sz="2000" dirty="0" err="1"/>
              <a:t>kolicima</a:t>
            </a:r>
            <a:r>
              <a:rPr lang="en-US" sz="2000" dirty="0"/>
              <a:t> 680 mm,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</a:p>
          <a:p>
            <a:pPr lvl="1"/>
            <a:r>
              <a:rPr lang="en-US" sz="2000" dirty="0" err="1" smtClean="0"/>
              <a:t>osobi</a:t>
            </a:r>
            <a:r>
              <a:rPr lang="en-US" sz="2000" dirty="0" smtClean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štakama</a:t>
            </a:r>
            <a:r>
              <a:rPr lang="en-US" sz="2000" dirty="0"/>
              <a:t> 840 mm</a:t>
            </a:r>
            <a:r>
              <a:rPr lang="en-US" sz="2000" dirty="0" smtClean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03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000" dirty="0"/>
              <a:t>Minimalne dimenzije vrata za evakuaciju date su tabelom </a:t>
            </a:r>
            <a:r>
              <a:rPr lang="sr-Latn-RS" sz="2000" dirty="0" smtClean="0"/>
              <a:t>2: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71341"/>
              </p:ext>
            </p:extLst>
          </p:nvPr>
        </p:nvGraphicFramePr>
        <p:xfrm>
          <a:off x="2692866" y="2828542"/>
          <a:ext cx="6810149" cy="20957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{1FECB4D8-DB02-4DC6-A0A2-4F2EBAE1DC90}</a:tableStyleId>
              </a:tblPr>
              <a:tblGrid>
                <a:gridCol w="1186105"/>
                <a:gridCol w="705405"/>
                <a:gridCol w="604430"/>
                <a:gridCol w="810647"/>
                <a:gridCol w="706117"/>
                <a:gridCol w="1410811"/>
                <a:gridCol w="1386634"/>
              </a:tblGrid>
              <a:tr h="5661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 dirty="0">
                          <a:effectLst/>
                        </a:rPr>
                        <a:t>Broj osoba u prostoriji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2 - 10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10 - 50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50 - 100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&gt; 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8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Minimalna širina vrata </a:t>
                      </a:r>
                      <a:r>
                        <a:rPr lang="sr-Latn-RS" sz="1200" u="none" strike="noStrike">
                          <a:effectLst/>
                          <a:sym typeface="Symbol" panose="05050102010706020507" pitchFamily="18" charset="2"/>
                        </a:rPr>
                        <a:t></a:t>
                      </a:r>
                      <a:r>
                        <a:rPr lang="sr-Latn-RS" sz="1200" u="none" strike="noStrike">
                          <a:effectLst/>
                        </a:rPr>
                        <a:t>m</a:t>
                      </a:r>
                      <a:r>
                        <a:rPr lang="sr-Latn-RS" sz="1200" u="none" strike="noStrike">
                          <a:effectLst/>
                          <a:sym typeface="Symbol" panose="05050102010706020507" pitchFamily="18" charset="2"/>
                        </a:rPr>
                        <a:t>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0,62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0,72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0,92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Dvokrilna ili dvoje dovoljno razdvojenih vrata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Više dvokrilnih i/ili jednokrilnih vrata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71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Visina vrata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 u="none" strike="noStrike">
                          <a:effectLst/>
                          <a:sym typeface="Symbol" panose="05050102010706020507" pitchFamily="18" charset="2"/>
                        </a:rPr>
                        <a:t></a:t>
                      </a:r>
                      <a:r>
                        <a:rPr lang="sr-Latn-RS" sz="1200" u="none" strike="noStrike">
                          <a:effectLst/>
                        </a:rPr>
                        <a:t>m</a:t>
                      </a:r>
                      <a:r>
                        <a:rPr lang="sr-Latn-RS" sz="1200" u="none" strike="noStrike">
                          <a:effectLst/>
                          <a:sym typeface="Symbol" panose="05050102010706020507" pitchFamily="18" charset="2"/>
                        </a:rPr>
                        <a:t>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2,05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2,05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2,05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2,05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>
                          <a:effectLst/>
                        </a:rPr>
                        <a:t>2,05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RS" sz="1200" dirty="0">
                          <a:effectLst/>
                        </a:rPr>
                        <a:t>2,05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043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4"/>
            <a:ext cx="10972800" cy="286786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just"/>
            <a:r>
              <a:rPr lang="sr-Latn-RS" dirty="0"/>
              <a:t>Kod proračuna potrebnog vremena za evakuaciju iz jednog objekta potrebno je uzeti u obzir dva bitna faktora koji utiču na određivanje potrebnog vremena evakuacije, a to su:</a:t>
            </a:r>
            <a:endParaRPr lang="en-US" dirty="0"/>
          </a:p>
          <a:p>
            <a:pPr lvl="1" algn="just"/>
            <a:r>
              <a:rPr lang="sr-Latn-RS" sz="2400" b="1" dirty="0">
                <a:solidFill>
                  <a:srgbClr val="FF0000"/>
                </a:solidFill>
              </a:rPr>
              <a:t>vreme potrebno za napuštanje pojedine prostorije i</a:t>
            </a:r>
            <a:endParaRPr lang="en-US" sz="2400" b="1" dirty="0">
              <a:solidFill>
                <a:srgbClr val="FF0000"/>
              </a:solidFill>
            </a:endParaRPr>
          </a:p>
          <a:p>
            <a:pPr lvl="1" algn="just"/>
            <a:r>
              <a:rPr lang="sr-Latn-RS" sz="2400" b="1" dirty="0">
                <a:solidFill>
                  <a:srgbClr val="FF0000"/>
                </a:solidFill>
              </a:rPr>
              <a:t>vreme potrebno da se napusti ugroženi objekt</a:t>
            </a:r>
            <a:r>
              <a:rPr lang="sr-Latn-RS" sz="2400" b="1" dirty="0" smtClean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46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4"/>
            <a:ext cx="10972800" cy="4350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sr-Latn-RS" sz="2000" dirty="0"/>
              <a:t>Vreme potrebno za evakuaciju iz </a:t>
            </a:r>
            <a:r>
              <a:rPr lang="sr-Latn-RS" sz="2000" b="1" dirty="0">
                <a:solidFill>
                  <a:srgbClr val="FF0000"/>
                </a:solidFill>
              </a:rPr>
              <a:t>prostorije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2785145"/>
            <a:ext cx="10972800" cy="39166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sr-Latn-RS" sz="1600" dirty="0"/>
              <a:t>Kod proračuna potrebnog vremena za evakuaciju iz prostorije potrebno je izračunati vreme za koje može osoba iz najudaljenijeg mesta u prostoriji da napusti prostor i vreme koje je potrebno da sve osobe koje se nalaze u prostoriji napuste prostoriju.</a:t>
            </a:r>
            <a:endParaRPr lang="en-US" sz="1600" dirty="0"/>
          </a:p>
          <a:p>
            <a:pPr algn="just"/>
            <a:r>
              <a:rPr lang="sr-Latn-RS" sz="1600" u="sng" dirty="0"/>
              <a:t>Proračun vremena za najduži put iz prostorije</a:t>
            </a:r>
            <a:r>
              <a:rPr lang="sr-Latn-RS" sz="1600" dirty="0"/>
              <a:t> izračunava se </a:t>
            </a:r>
            <a:r>
              <a:rPr lang="sr-Latn-RS" sz="1600" dirty="0" smtClean="0"/>
              <a:t>prema sledećoj formuli:</a:t>
            </a:r>
            <a:endParaRPr lang="en-US" sz="1600" dirty="0" smtClean="0"/>
          </a:p>
          <a:p>
            <a:pPr algn="just"/>
            <a:endParaRPr lang="en-US" sz="1600" dirty="0"/>
          </a:p>
          <a:p>
            <a:pPr algn="just"/>
            <a:endParaRPr lang="en-US" sz="1600" dirty="0" smtClean="0"/>
          </a:p>
          <a:p>
            <a:pPr algn="just"/>
            <a:endParaRPr lang="en-US" sz="1600" dirty="0"/>
          </a:p>
          <a:p>
            <a:pPr algn="just"/>
            <a:r>
              <a:rPr lang="sr-Latn-RS" sz="1600" u="sng" dirty="0"/>
              <a:t>Proračun vremena potrebnog da sve osobe napuste prostoriju</a:t>
            </a:r>
            <a:r>
              <a:rPr lang="sr-Latn-RS" sz="1600" dirty="0"/>
              <a:t> </a:t>
            </a:r>
            <a:r>
              <a:rPr lang="sr-Latn-RS" sz="1600" dirty="0" smtClean="0"/>
              <a:t>izračunava </a:t>
            </a:r>
            <a:r>
              <a:rPr lang="sr-Latn-RS" sz="1600" dirty="0"/>
              <a:t>se prema:</a:t>
            </a:r>
            <a:endParaRPr lang="en-US" sz="1600" dirty="0"/>
          </a:p>
          <a:p>
            <a:pPr algn="just"/>
            <a:endParaRPr lang="en-US" sz="16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7209265">
            <a:off x="1384183" y="50837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/>
          <p:cNvPicPr/>
          <p:nvPr/>
        </p:nvPicPr>
        <p:blipFill rotWithShape="1">
          <a:blip r:embed="rId3" cstate="print">
            <a:grayscl/>
          </a:blip>
          <a:srcRect l="12249" t="8445" r="5970" b="3302"/>
          <a:stretch/>
        </p:blipFill>
        <p:spPr bwMode="auto">
          <a:xfrm>
            <a:off x="8414159" y="4382568"/>
            <a:ext cx="3663192" cy="207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325798" y="4084060"/>
                <a:ext cx="1651158" cy="56720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798" y="4084060"/>
                <a:ext cx="1651158" cy="56720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/>
          <p:cNvSpPr txBox="1">
            <a:spLocks/>
          </p:cNvSpPr>
          <p:nvPr/>
        </p:nvSpPr>
        <p:spPr>
          <a:xfrm>
            <a:off x="3663929" y="3961993"/>
            <a:ext cx="4466131" cy="81134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r-Latn-RS" sz="1400" dirty="0" err="1" smtClean="0"/>
              <a:t>S</a:t>
            </a:r>
            <a:r>
              <a:rPr lang="sr-Latn-RS" sz="1400" baseline="-25000" dirty="0" err="1" smtClean="0"/>
              <a:t>max</a:t>
            </a:r>
            <a:r>
              <a:rPr lang="sr-Latn-RS" sz="1400" dirty="0" smtClean="0"/>
              <a:t> </a:t>
            </a:r>
            <a:r>
              <a:rPr lang="sr-Latn-RS" sz="1400" dirty="0">
                <a:sym typeface="Symbol" panose="05050102010706020507" pitchFamily="18" charset="2"/>
              </a:rPr>
              <a:t></a:t>
            </a:r>
            <a:r>
              <a:rPr lang="sr-Latn-RS" sz="1400" dirty="0"/>
              <a:t>m</a:t>
            </a:r>
            <a:r>
              <a:rPr lang="sr-Latn-RS" sz="1400" dirty="0">
                <a:sym typeface="Symbol" panose="05050102010706020507" pitchFamily="18" charset="2"/>
              </a:rPr>
              <a:t></a:t>
            </a:r>
            <a:r>
              <a:rPr lang="sr-Latn-RS" sz="1400" dirty="0"/>
              <a:t> - maksimalna dužina puta i</a:t>
            </a:r>
            <a:endParaRPr lang="en-US" sz="1400" dirty="0"/>
          </a:p>
          <a:p>
            <a:r>
              <a:rPr lang="sr-Latn-RS" sz="1400" dirty="0" err="1"/>
              <a:t>V</a:t>
            </a:r>
            <a:r>
              <a:rPr lang="sr-Latn-RS" sz="1400" baseline="-25000" dirty="0" err="1"/>
              <a:t>h</a:t>
            </a:r>
            <a:r>
              <a:rPr lang="sr-Latn-RS" sz="1400" dirty="0"/>
              <a:t> </a:t>
            </a:r>
            <a:r>
              <a:rPr lang="sr-Latn-RS" sz="1400" dirty="0">
                <a:sym typeface="Symbol" panose="05050102010706020507" pitchFamily="18" charset="2"/>
              </a:rPr>
              <a:t></a:t>
            </a:r>
            <a:r>
              <a:rPr lang="sr-Latn-RS" sz="1400" dirty="0"/>
              <a:t>m/min</a:t>
            </a:r>
            <a:r>
              <a:rPr lang="sr-Latn-RS" sz="1400" dirty="0">
                <a:sym typeface="Symbol" panose="05050102010706020507" pitchFamily="18" charset="2"/>
              </a:rPr>
              <a:t></a:t>
            </a:r>
            <a:r>
              <a:rPr lang="sr-Latn-RS" sz="1400" dirty="0"/>
              <a:t> - brzina kretanja osoba po horizontalnoj površini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325798" y="5234649"/>
                <a:ext cx="2394245" cy="56393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0,6∙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</m:nary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798" y="5234649"/>
                <a:ext cx="2394245" cy="56393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ontent Placeholder 2"/>
          <p:cNvSpPr txBox="1">
            <a:spLocks/>
          </p:cNvSpPr>
          <p:nvPr/>
        </p:nvSpPr>
        <p:spPr>
          <a:xfrm>
            <a:off x="3663929" y="5075901"/>
            <a:ext cx="4466131" cy="114053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400" dirty="0" smtClean="0"/>
              <a:t>N</a:t>
            </a:r>
            <a:r>
              <a:rPr lang="sr-Latn-RS" sz="1400" dirty="0" smtClean="0"/>
              <a:t> </a:t>
            </a:r>
            <a:r>
              <a:rPr lang="sr-Latn-RS" sz="1400" dirty="0"/>
              <a:t>- broj osoba u jednoj prostoriji, pri čemu se kao osnovica za proračun uzima 1 osoba po m</a:t>
            </a:r>
            <a:r>
              <a:rPr lang="sr-Latn-RS" sz="1400" baseline="30000" dirty="0"/>
              <a:t>2</a:t>
            </a:r>
            <a:r>
              <a:rPr lang="sr-Latn-RS" sz="1400" dirty="0"/>
              <a:t> neto prostorije, ako se </a:t>
            </a:r>
            <a:r>
              <a:rPr lang="sr-Latn-RS" sz="1400" dirty="0" err="1"/>
              <a:t>nezna</a:t>
            </a:r>
            <a:r>
              <a:rPr lang="sr-Latn-RS" sz="1400" dirty="0"/>
              <a:t> tačan broj </a:t>
            </a:r>
            <a:r>
              <a:rPr lang="sr-Latn-RS" sz="1400" dirty="0" smtClean="0"/>
              <a:t>osoba</a:t>
            </a:r>
            <a:endParaRPr lang="en-US" sz="1400" dirty="0" smtClean="0"/>
          </a:p>
          <a:p>
            <a:pPr lvl="0"/>
            <a:r>
              <a:rPr lang="en-US" sz="1400" dirty="0" smtClean="0"/>
              <a:t>d </a:t>
            </a:r>
            <a:r>
              <a:rPr lang="sr-Latn-RS" sz="1400" dirty="0" smtClean="0"/>
              <a:t>-</a:t>
            </a:r>
            <a:r>
              <a:rPr lang="en-US" sz="1400" dirty="0"/>
              <a:t> </a:t>
            </a:r>
            <a:r>
              <a:rPr lang="en-US" sz="1400" dirty="0" err="1"/>
              <a:t>ukupna</a:t>
            </a:r>
            <a:r>
              <a:rPr lang="en-US" sz="1400" dirty="0"/>
              <a:t> </a:t>
            </a:r>
            <a:r>
              <a:rPr lang="en-US" sz="1400" dirty="0" err="1"/>
              <a:t>širina</a:t>
            </a:r>
            <a:r>
              <a:rPr lang="en-US" sz="1400" dirty="0"/>
              <a:t> </a:t>
            </a:r>
            <a:r>
              <a:rPr lang="en-US" sz="1400" dirty="0" err="1"/>
              <a:t>svih</a:t>
            </a:r>
            <a:r>
              <a:rPr lang="en-US" sz="1400" dirty="0"/>
              <a:t> </a:t>
            </a:r>
            <a:r>
              <a:rPr lang="en-US" sz="1400" dirty="0" err="1"/>
              <a:t>vrata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77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49424"/>
            <a:ext cx="10972800" cy="4350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sr-Latn-RS" sz="2000" dirty="0"/>
              <a:t>Vreme potrebno za evakuaciju iz </a:t>
            </a:r>
            <a:r>
              <a:rPr lang="sr-Latn-RS" sz="2000" b="1" dirty="0">
                <a:solidFill>
                  <a:srgbClr val="FF0000"/>
                </a:solidFill>
              </a:rPr>
              <a:t>prostorije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143000"/>
            <a:ext cx="11218877" cy="1066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Izračunavanje potrebnog vremena za evakuaciju iz objekata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2785145"/>
            <a:ext cx="10972800" cy="39166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000" dirty="0" smtClean="0"/>
              <a:t>Ukupno </a:t>
            </a:r>
            <a:r>
              <a:rPr lang="en-US" sz="2000" dirty="0" err="1" smtClean="0"/>
              <a:t>vreme</a:t>
            </a:r>
            <a:r>
              <a:rPr lang="en-US" sz="2000" dirty="0" smtClean="0"/>
              <a:t> </a:t>
            </a:r>
            <a:r>
              <a:rPr lang="en-US" sz="2000" dirty="0" err="1" smtClean="0"/>
              <a:t>evakuacije</a:t>
            </a:r>
            <a:r>
              <a:rPr lang="en-US" sz="2000" dirty="0" smtClean="0"/>
              <a:t> </a:t>
            </a:r>
            <a:r>
              <a:rPr lang="en-US" sz="2000" dirty="0" err="1" smtClean="0"/>
              <a:t>ra</a:t>
            </a:r>
            <a:r>
              <a:rPr lang="sr-Latn-RS" sz="2000" dirty="0" smtClean="0"/>
              <a:t>čuna se prema formuli:</a:t>
            </a:r>
          </a:p>
          <a:p>
            <a:pPr algn="just"/>
            <a:endParaRPr lang="sr-Latn-RS" sz="2000" dirty="0"/>
          </a:p>
          <a:p>
            <a:pPr algn="just"/>
            <a:endParaRPr lang="sr-Latn-RS" sz="2000" dirty="0" smtClean="0"/>
          </a:p>
          <a:p>
            <a:pPr algn="just"/>
            <a:r>
              <a:rPr lang="en-US" sz="2000" dirty="0" err="1"/>
              <a:t>Posle</a:t>
            </a:r>
            <a:r>
              <a:rPr lang="en-US" sz="2000" dirty="0"/>
              <a:t> </a:t>
            </a:r>
            <a:r>
              <a:rPr lang="en-US" sz="2000" dirty="0" err="1"/>
              <a:t>određivanja</a:t>
            </a:r>
            <a:r>
              <a:rPr lang="en-US" sz="2000" dirty="0"/>
              <a:t> </a:t>
            </a:r>
            <a:r>
              <a:rPr lang="en-US" sz="2000" dirty="0" err="1"/>
              <a:t>vremena</a:t>
            </a:r>
            <a:r>
              <a:rPr lang="en-US" sz="2000" dirty="0"/>
              <a:t> </a:t>
            </a:r>
            <a:r>
              <a:rPr lang="en-US" sz="2000" dirty="0" err="1"/>
              <a:t>evakuacije</a:t>
            </a:r>
            <a:r>
              <a:rPr lang="en-US" sz="2000" dirty="0"/>
              <a:t> </a:t>
            </a:r>
            <a:r>
              <a:rPr lang="en-US" sz="2000" dirty="0" err="1"/>
              <a:t>t</a:t>
            </a:r>
            <a:r>
              <a:rPr lang="en-US" sz="2000" baseline="-25000" dirty="0" err="1"/>
              <a:t>u</a:t>
            </a:r>
            <a:r>
              <a:rPr lang="en-US" sz="2000" dirty="0"/>
              <a:t>, </a:t>
            </a:r>
            <a:r>
              <a:rPr lang="en-US" sz="2000" dirty="0" err="1"/>
              <a:t>t</a:t>
            </a:r>
            <a:r>
              <a:rPr lang="en-US" sz="2000" baseline="-25000" dirty="0" err="1"/>
              <a:t>p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t</a:t>
            </a:r>
            <a:r>
              <a:rPr lang="en-US" sz="2000" baseline="-25000" dirty="0" err="1"/>
              <a:t>v</a:t>
            </a:r>
            <a:r>
              <a:rPr lang="en-US" sz="2000" dirty="0"/>
              <a:t> </a:t>
            </a:r>
            <a:r>
              <a:rPr lang="en-US" sz="2000" dirty="0" err="1"/>
              <a:t>iz</a:t>
            </a:r>
            <a:r>
              <a:rPr lang="en-US" sz="2000" dirty="0"/>
              <a:t> </a:t>
            </a:r>
            <a:r>
              <a:rPr lang="en-US" sz="2000" dirty="0" err="1"/>
              <a:t>jedne</a:t>
            </a:r>
            <a:r>
              <a:rPr lang="en-US" sz="2000" dirty="0"/>
              <a:t> </a:t>
            </a:r>
            <a:r>
              <a:rPr lang="en-US" sz="2000" dirty="0" err="1"/>
              <a:t>prostorije</a:t>
            </a:r>
            <a:r>
              <a:rPr lang="en-US" sz="2000" dirty="0"/>
              <a:t>, </a:t>
            </a:r>
            <a:r>
              <a:rPr lang="en-US" sz="2000" dirty="0" err="1"/>
              <a:t>maksimalno</a:t>
            </a:r>
            <a:r>
              <a:rPr lang="en-US" sz="2000" dirty="0"/>
              <a:t> </a:t>
            </a:r>
            <a:r>
              <a:rPr lang="en-US" sz="2000" dirty="0" err="1"/>
              <a:t>vreme</a:t>
            </a:r>
            <a:r>
              <a:rPr lang="en-US" sz="2000" dirty="0"/>
              <a:t> </a:t>
            </a:r>
            <a:r>
              <a:rPr lang="en-US" sz="2000" dirty="0" err="1"/>
              <a:t>evakuacije</a:t>
            </a:r>
            <a:r>
              <a:rPr lang="en-US" sz="2000" dirty="0"/>
              <a:t> </a:t>
            </a:r>
            <a:r>
              <a:rPr lang="sr-Latn-RS" sz="2000" dirty="0" smtClean="0"/>
              <a:t>zapravo predstavlja </a:t>
            </a:r>
            <a:r>
              <a:rPr lang="sr-Latn-RS" sz="2000" u="sng" dirty="0" smtClean="0"/>
              <a:t>ukupno vreme evakuacije</a:t>
            </a:r>
            <a:r>
              <a:rPr lang="sr-Latn-RS" sz="2000" dirty="0" smtClean="0"/>
              <a:t>, dakle</a:t>
            </a:r>
            <a:r>
              <a:rPr lang="en-US" sz="2000" dirty="0" smtClean="0"/>
              <a:t>:</a:t>
            </a:r>
            <a:endParaRPr lang="sr-Latn-RS" sz="2000" dirty="0" smtClean="0"/>
          </a:p>
          <a:p>
            <a:pPr marL="109728" indent="0" algn="just">
              <a:buNone/>
            </a:pPr>
            <a:endParaRPr lang="en-US" sz="2000" dirty="0"/>
          </a:p>
          <a:p>
            <a:pPr algn="just"/>
            <a:endParaRPr lang="en-US" sz="20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7209265">
            <a:off x="1384183" y="50837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/>
          <p:cNvPicPr/>
          <p:nvPr/>
        </p:nvPicPr>
        <p:blipFill rotWithShape="1">
          <a:blip r:embed="rId3" cstate="print">
            <a:grayscl/>
          </a:blip>
          <a:srcRect l="12249" t="8445" r="5970" b="3302"/>
          <a:stretch/>
        </p:blipFill>
        <p:spPr bwMode="auto">
          <a:xfrm>
            <a:off x="8414159" y="4382568"/>
            <a:ext cx="3663192" cy="207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325797" y="3245160"/>
                <a:ext cx="2440860" cy="39786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sr-Latn-R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sub>
                      </m:sSub>
                      <m:r>
                        <a:rPr lang="sr-Latn-R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sr-Latn-R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797" y="3245160"/>
                <a:ext cx="2440860" cy="39786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325797" y="4594109"/>
                <a:ext cx="2440860" cy="369332"/>
              </a:xfrm>
              <a:prstGeom prst="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sr-Latn-R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  <m:r>
                        <a:rPr lang="sr-Latn-R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r-Latn-RS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sr-Latn-R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797" y="4594109"/>
                <a:ext cx="2440860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811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aining presentation" id="{9308F140-5CDC-477D-BC4D-9C1906451284}" vid="{11C5112C-663B-4E6D-9D3D-2361F8FA32D6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 presentation</Template>
  <TotalTime>0</TotalTime>
  <Words>1397</Words>
  <Application>Microsoft Office PowerPoint</Application>
  <PresentationFormat>Widescreen</PresentationFormat>
  <Paragraphs>149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Georgia</vt:lpstr>
      <vt:lpstr>Symbol</vt:lpstr>
      <vt:lpstr>Times New Roman</vt:lpstr>
      <vt:lpstr>Wingdings 2</vt:lpstr>
      <vt:lpstr>Training presentation</vt:lpstr>
      <vt:lpstr>Rad na projektnom zadatku Proračun vremena evakuacije</vt:lpstr>
      <vt:lpstr>PowerPoint Presentation</vt:lpstr>
      <vt:lpstr>PowerPoint Presentation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Izračunavanje potrebnog vremena za evakuaciju iz objekata</vt:lpstr>
      <vt:lpstr>Izrada plana evakuacije i spasavanja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2017-02-28T19:59:17Z</dcterms:created>
  <dcterms:modified xsi:type="dcterms:W3CDTF">2023-04-04T11:08:31Z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